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8" r:id="rId20"/>
    <p:sldId id="276" r:id="rId21"/>
    <p:sldId id="294" r:id="rId22"/>
    <p:sldId id="285" r:id="rId23"/>
    <p:sldId id="286" r:id="rId24"/>
    <p:sldId id="309" r:id="rId25"/>
    <p:sldId id="310" r:id="rId26"/>
    <p:sldId id="295" r:id="rId27"/>
    <p:sldId id="293" r:id="rId28"/>
  </p:sldIdLst>
  <p:sldSz cx="12192000" cy="6858000"/>
  <p:notesSz cx="6858000" cy="9144000"/>
  <p:embeddedFontLst>
    <p:embeddedFont>
      <p:font typeface="Hey August" pitchFamily="2" charset="0"/>
      <p:regular r:id="rId29"/>
    </p:embeddedFont>
    <p:embeddedFont>
      <p:font typeface="더잠실 OTF 4 Medium" panose="00000600000000000000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완주누리체OTF Regular" panose="02020503020101020101" pitchFamily="18" charset="-127"/>
      <p:regular r:id="rId33"/>
    </p:embeddedFont>
    <p:embeddedFont>
      <p:font typeface="자이언츠 Bold" panose="02000800000000000000" pitchFamily="50" charset="-127"/>
      <p:bold r:id="rId34"/>
    </p:embeddedFont>
    <p:embeddedFont>
      <p:font typeface="코트라 희망체" panose="020B0600000101010101" pitchFamily="34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  <p15:guide id="3" pos="37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8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492" autoAdjust="0"/>
  </p:normalViewPr>
  <p:slideViewPr>
    <p:cSldViewPr snapToGrid="0">
      <p:cViewPr varScale="1">
        <p:scale>
          <a:sx n="62" d="100"/>
          <a:sy n="62" d="100"/>
        </p:scale>
        <p:origin x="34" y="389"/>
      </p:cViewPr>
      <p:guideLst>
        <p:guide orient="horz" pos="2159"/>
        <p:guide pos="3839"/>
        <p:guide pos="37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15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9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133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16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361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96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36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5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7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1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20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3E29A-39C0-47C1-8FE3-EFE927887B6D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5F7D-1132-405A-B120-586542CC2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76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570245"/>
            <a:ext cx="12266579" cy="2277762"/>
          </a:xfrm>
          <a:prstGeom prst="rect">
            <a:avLst/>
          </a:prstGeom>
          <a:solidFill>
            <a:srgbClr val="2CA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4716163"/>
            <a:ext cx="12192000" cy="61783"/>
          </a:xfrm>
          <a:prstGeom prst="rect">
            <a:avLst/>
          </a:prstGeom>
          <a:solidFill>
            <a:srgbClr val="B0E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14" y="706567"/>
            <a:ext cx="5623687" cy="562368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57049" y="990188"/>
            <a:ext cx="8135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데이터로 알아보는 </a:t>
            </a:r>
            <a:r>
              <a:rPr lang="ko-KR" altLang="en-US" sz="6000" b="1" dirty="0">
                <a:solidFill>
                  <a:schemeClr val="accent1"/>
                </a:solidFill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프리미어리그</a:t>
            </a:r>
            <a:endParaRPr lang="en-US" altLang="ko-KR" sz="6000" b="1" dirty="0">
              <a:solidFill>
                <a:schemeClr val="accent1"/>
              </a:solidFill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71566" y="3041356"/>
            <a:ext cx="4653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r"/>
            <a:r>
              <a:rPr lang="ko-KR" altLang="en-US" sz="28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심상범 크루</a:t>
            </a:r>
            <a:endParaRPr lang="en-US" altLang="ko-KR" sz="28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pPr algn="r"/>
            <a:r>
              <a:rPr lang="ko-KR" altLang="en-US" sz="2800" dirty="0" err="1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이진재</a:t>
            </a:r>
            <a:r>
              <a:rPr lang="ko-KR" altLang="en-US" sz="28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 크루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E614C-CD3D-ED17-CD84-08F5336D7385}"/>
              </a:ext>
            </a:extLst>
          </p:cNvPr>
          <p:cNvSpPr txBox="1"/>
          <p:nvPr/>
        </p:nvSpPr>
        <p:spPr>
          <a:xfrm>
            <a:off x="357049" y="2120183"/>
            <a:ext cx="6209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주제</a:t>
            </a:r>
            <a:r>
              <a:rPr lang="en-US" altLang="ko-KR" sz="2800" b="1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: </a:t>
            </a:r>
            <a:r>
              <a:rPr lang="ko-KR" altLang="en-US" sz="2800" b="1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어떤 요소가 순위에 가장 큰 영향을 끼쳤을까</a:t>
            </a:r>
            <a:r>
              <a:rPr lang="en-US" altLang="ko-KR" sz="2800" b="1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?</a:t>
            </a:r>
            <a:endParaRPr lang="ko-KR" altLang="en-US" sz="2800" b="1"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7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681B9-336F-C0EF-350D-E91AC5F5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모의 데이터로 보는 대략적인 상관관계</a:t>
            </a:r>
          </a:p>
        </p:txBody>
      </p:sp>
      <p:pic>
        <p:nvPicPr>
          <p:cNvPr id="5" name="내용 개체 틀 4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32DA897D-1B09-40B4-93F6-9A88EB290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34" y="2850935"/>
            <a:ext cx="4772025" cy="2914650"/>
          </a:xfrm>
        </p:spPr>
      </p:pic>
      <p:pic>
        <p:nvPicPr>
          <p:cNvPr id="11" name="그림 10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0DFB0A9D-D348-19EE-F7B6-976D0FA70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50935"/>
            <a:ext cx="4772025" cy="2914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F8DBC4-E1EB-B838-8CF5-C60666042E54}"/>
              </a:ext>
            </a:extLst>
          </p:cNvPr>
          <p:cNvSpPr txBox="1"/>
          <p:nvPr/>
        </p:nvSpPr>
        <p:spPr>
          <a:xfrm>
            <a:off x="838200" y="1506022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1) 2014-2015 </a:t>
            </a:r>
            <a:r>
              <a:rPr lang="ko-KR" altLang="en-US" b="1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시즌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FA3CA-8589-D7D9-FDF0-78E1265AEFCC}"/>
              </a:ext>
            </a:extLst>
          </p:cNvPr>
          <p:cNvSpPr txBox="1"/>
          <p:nvPr/>
        </p:nvSpPr>
        <p:spPr>
          <a:xfrm>
            <a:off x="838200" y="1993812"/>
            <a:ext cx="490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전체 시즌 데이터 중 </a:t>
            </a:r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2014-2015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데이터 </a:t>
            </a:r>
            <a:r>
              <a:rPr lang="ko-KR" altLang="en-US" dirty="0" err="1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슬라이싱</a:t>
            </a:r>
            <a:endParaRPr lang="ko-KR" altLang="en-US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BB288-FA6F-5823-CF30-630B2D0F9B41}"/>
              </a:ext>
            </a:extLst>
          </p:cNvPr>
          <p:cNvSpPr txBox="1"/>
          <p:nvPr/>
        </p:nvSpPr>
        <p:spPr>
          <a:xfrm>
            <a:off x="1627460" y="5888366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2014-2015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순위와 득점 그래프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00A8C-FD07-01BE-EBC9-DB0F2245F21A}"/>
              </a:ext>
            </a:extLst>
          </p:cNvPr>
          <p:cNvSpPr txBox="1"/>
          <p:nvPr/>
        </p:nvSpPr>
        <p:spPr>
          <a:xfrm>
            <a:off x="6885260" y="5888366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2014-2015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순위와 실점 그래프</a:t>
            </a:r>
          </a:p>
        </p:txBody>
      </p:sp>
    </p:spTree>
    <p:extLst>
      <p:ext uri="{BB962C8B-B14F-4D97-AF65-F5344CB8AC3E}">
        <p14:creationId xmlns:p14="http://schemas.microsoft.com/office/powerpoint/2010/main" val="242549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681B9-336F-C0EF-350D-E91AC5F5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모의 데이터로 보는 대략적인 상관관계</a:t>
            </a:r>
          </a:p>
        </p:txBody>
      </p:sp>
      <p:pic>
        <p:nvPicPr>
          <p:cNvPr id="7" name="그림 6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B69F9937-1D8F-9C42-ECAC-66B8E7E66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2169"/>
            <a:ext cx="4772025" cy="2914650"/>
          </a:xfrm>
          <a:prstGeom prst="rect">
            <a:avLst/>
          </a:prstGeom>
        </p:spPr>
      </p:pic>
      <p:pic>
        <p:nvPicPr>
          <p:cNvPr id="9" name="그림 8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225A86BB-2981-0B09-E204-CA9F1CBF7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2169"/>
            <a:ext cx="4772025" cy="2914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20AC-7A4C-8758-749C-DF2E9860C769}"/>
              </a:ext>
            </a:extLst>
          </p:cNvPr>
          <p:cNvSpPr txBox="1"/>
          <p:nvPr/>
        </p:nvSpPr>
        <p:spPr>
          <a:xfrm>
            <a:off x="838200" y="1461850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1) 2014-2015 </a:t>
            </a:r>
            <a:r>
              <a:rPr lang="ko-KR" altLang="en-US" b="1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시즌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B8141-9E91-96E6-3A39-F17CA2E84ACE}"/>
              </a:ext>
            </a:extLst>
          </p:cNvPr>
          <p:cNvSpPr txBox="1"/>
          <p:nvPr/>
        </p:nvSpPr>
        <p:spPr>
          <a:xfrm>
            <a:off x="1627460" y="5211484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2014-2015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순위와 지출액 그래프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1BFE2-823E-F3EC-216C-EA96CA9C1258}"/>
              </a:ext>
            </a:extLst>
          </p:cNvPr>
          <p:cNvSpPr txBox="1"/>
          <p:nvPr/>
        </p:nvSpPr>
        <p:spPr>
          <a:xfrm>
            <a:off x="6885260" y="5211484"/>
            <a:ext cx="361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2014-2015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순위와 평균나이 그래프</a:t>
            </a:r>
          </a:p>
        </p:txBody>
      </p:sp>
    </p:spTree>
    <p:extLst>
      <p:ext uri="{BB962C8B-B14F-4D97-AF65-F5344CB8AC3E}">
        <p14:creationId xmlns:p14="http://schemas.microsoft.com/office/powerpoint/2010/main" val="357765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라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EF46AFBC-1217-90B2-7996-C57BB4366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7" y="1936696"/>
            <a:ext cx="5491897" cy="2984608"/>
          </a:xfr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BF6B9400-6EE0-C6B1-3679-199B583A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319" y="5205785"/>
            <a:ext cx="2475272" cy="351736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  <a:cs typeface="코트라 희망체" panose="020B0600000101010101" pitchFamily="34" charset="-127"/>
              </a:rPr>
              <a:t>득점과 순위의 상관 관계</a:t>
            </a:r>
            <a:endParaRPr lang="ko-KR" altLang="en-US" sz="18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C54C650-E101-9B40-5AB9-5E1F8B8212F3}"/>
              </a:ext>
            </a:extLst>
          </p:cNvPr>
          <p:cNvSpPr txBox="1">
            <a:spLocks/>
          </p:cNvSpPr>
          <p:nvPr/>
        </p:nvSpPr>
        <p:spPr>
          <a:xfrm>
            <a:off x="7816465" y="5063928"/>
            <a:ext cx="2475272" cy="635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  <a:cs typeface="코트라 희망체" panose="020B0600000101010101" pitchFamily="34" charset="-127"/>
              </a:rPr>
              <a:t>실점과 순위의 상관 관계</a:t>
            </a:r>
            <a:endParaRPr lang="ko-KR" altLang="en-US" sz="18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  <p:pic>
        <p:nvPicPr>
          <p:cNvPr id="2" name="내용 개체 틀 4" descr="라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DB96336E-E04D-1E55-535B-E32E203D7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98" y="1936696"/>
            <a:ext cx="5448006" cy="2984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45C0E-A24F-3564-5BA1-307FEFF00E67}"/>
              </a:ext>
            </a:extLst>
          </p:cNvPr>
          <p:cNvSpPr txBox="1"/>
          <p:nvPr/>
        </p:nvSpPr>
        <p:spPr>
          <a:xfrm>
            <a:off x="321600" y="531038"/>
            <a:ext cx="2794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상관관계 분석</a:t>
            </a:r>
          </a:p>
        </p:txBody>
      </p:sp>
    </p:spTree>
    <p:extLst>
      <p:ext uri="{BB962C8B-B14F-4D97-AF65-F5344CB8AC3E}">
        <p14:creationId xmlns:p14="http://schemas.microsoft.com/office/powerpoint/2010/main" val="333446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F7D1C624-3B79-9144-22FC-A3A0F81E8FD5}"/>
              </a:ext>
            </a:extLst>
          </p:cNvPr>
          <p:cNvSpPr txBox="1">
            <a:spLocks/>
          </p:cNvSpPr>
          <p:nvPr/>
        </p:nvSpPr>
        <p:spPr>
          <a:xfrm>
            <a:off x="1179761" y="5209648"/>
            <a:ext cx="3872387" cy="35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  <a:cs typeface="코트라 희망체" panose="020B0600000101010101" pitchFamily="34" charset="-127"/>
              </a:rPr>
              <a:t>1</a:t>
            </a:r>
            <a:r>
              <a:rPr lang="ko-KR" altLang="en-US" sz="18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  <a:cs typeface="코트라 희망체" panose="020B0600000101010101" pitchFamily="34" charset="-127"/>
              </a:rPr>
              <a:t>시즌 총 지출액과 순위의 상관 관계</a:t>
            </a:r>
            <a:endParaRPr lang="ko-KR" altLang="en-US" sz="18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2E6DDDBA-95E7-8409-B730-6F7B92556A0F}"/>
              </a:ext>
            </a:extLst>
          </p:cNvPr>
          <p:cNvSpPr txBox="1">
            <a:spLocks/>
          </p:cNvSpPr>
          <p:nvPr/>
        </p:nvSpPr>
        <p:spPr>
          <a:xfrm>
            <a:off x="7248904" y="5172252"/>
            <a:ext cx="3670386" cy="426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  <a:cs typeface="코트라 희망체" panose="020B0600000101010101" pitchFamily="34" charset="-127"/>
              </a:rPr>
              <a:t>10</a:t>
            </a:r>
            <a:r>
              <a:rPr lang="ko-KR" altLang="en-US" sz="18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  <a:cs typeface="코트라 희망체" panose="020B0600000101010101" pitchFamily="34" charset="-127"/>
              </a:rPr>
              <a:t>시즌 총 지출액과 순위의 상관 관계</a:t>
            </a:r>
            <a:endParaRPr lang="ko-KR" altLang="en-US" sz="18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F1153-54AA-C8C7-FE29-D1A1E8C82CE3}"/>
              </a:ext>
            </a:extLst>
          </p:cNvPr>
          <p:cNvSpPr txBox="1"/>
          <p:nvPr/>
        </p:nvSpPr>
        <p:spPr>
          <a:xfrm>
            <a:off x="321600" y="531038"/>
            <a:ext cx="2794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상관관계 분석</a:t>
            </a:r>
          </a:p>
        </p:txBody>
      </p:sp>
      <p:pic>
        <p:nvPicPr>
          <p:cNvPr id="30" name="내용 개체 틀 4" descr="스크린샷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FA5DD0E2-58AF-1607-4E14-084217F76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8" y="1936696"/>
            <a:ext cx="5508356" cy="2984608"/>
          </a:xfrm>
          <a:prstGeom prst="rect">
            <a:avLst/>
          </a:prstGeom>
        </p:spPr>
      </p:pic>
      <p:pic>
        <p:nvPicPr>
          <p:cNvPr id="33" name="내용 개체 틀 10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A8677BC2-48C7-6345-8E4D-037191E743B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97" y="1936904"/>
            <a:ext cx="5508000" cy="29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94BC5A14-0693-42B8-E1F7-51FEAABDC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4" y="1687979"/>
            <a:ext cx="6356007" cy="348204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62F8F-9C62-A544-CE6D-8B96067871B0}"/>
              </a:ext>
            </a:extLst>
          </p:cNvPr>
          <p:cNvSpPr txBox="1"/>
          <p:nvPr/>
        </p:nvSpPr>
        <p:spPr>
          <a:xfrm>
            <a:off x="321600" y="531038"/>
            <a:ext cx="2794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상관관계 분석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A9BE389-2BEE-0CFC-D757-A1E8B55D9AB6}"/>
              </a:ext>
            </a:extLst>
          </p:cNvPr>
          <p:cNvSpPr txBox="1">
            <a:spLocks/>
          </p:cNvSpPr>
          <p:nvPr/>
        </p:nvSpPr>
        <p:spPr>
          <a:xfrm>
            <a:off x="4599579" y="5381653"/>
            <a:ext cx="2992835" cy="35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  <a:cs typeface="코트라 희망체" panose="020B0600000101010101" pitchFamily="34" charset="-127"/>
              </a:rPr>
              <a:t>평균 나이와 순위의 상관 관계</a:t>
            </a:r>
            <a:endParaRPr lang="ko-KR" altLang="en-US" sz="18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23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640B04C-8ED4-619A-4623-D794879B9114}"/>
              </a:ext>
            </a:extLst>
          </p:cNvPr>
          <p:cNvSpPr/>
          <p:nvPr/>
        </p:nvSpPr>
        <p:spPr>
          <a:xfrm>
            <a:off x="559575" y="2356028"/>
            <a:ext cx="4281577" cy="254314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E47291-1830-5F2F-F2EC-238AD583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Insight</a:t>
            </a:r>
            <a:endParaRPr lang="ko-KR" altLang="en-US" dirty="0">
              <a:latin typeface="코트라 희망체" panose="020B0600000101010101" pitchFamily="34" charset="-127"/>
              <a:ea typeface="코트라 희망체" panose="020B0600000101010101" pitchFamily="34" charset="-127"/>
              <a:cs typeface="코트라 희망체" panose="020B0600000101010101" pitchFamily="34" charset="-127"/>
            </a:endParaRPr>
          </a:p>
        </p:txBody>
      </p:sp>
      <p:pic>
        <p:nvPicPr>
          <p:cNvPr id="5" name="내용 개체 틀 4" descr="원, 포켓볼 공이(가) 표시된 사진&#10;&#10;자동 생성된 설명">
            <a:extLst>
              <a:ext uri="{FF2B5EF4-FFF2-40B4-BE49-F238E27FC236}">
                <a16:creationId xmlns:a16="http://schemas.microsoft.com/office/drawing/2014/main" id="{9FE8C769-7F4B-D054-998A-E429459DA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14" y="2356028"/>
            <a:ext cx="1623240" cy="1623240"/>
          </a:xfrm>
        </p:spPr>
      </p:pic>
      <p:pic>
        <p:nvPicPr>
          <p:cNvPr id="7" name="그림 6" descr="대칭, 원, 공이(가) 표시된 사진&#10;&#10;자동 생성된 설명">
            <a:extLst>
              <a:ext uri="{FF2B5EF4-FFF2-40B4-BE49-F238E27FC236}">
                <a16:creationId xmlns:a16="http://schemas.microsoft.com/office/drawing/2014/main" id="{A98617D8-8B61-BD19-CEF8-A827F1F36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9567"/>
            <a:ext cx="1410464" cy="1410464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17B0F26D-C3C7-561E-3D37-233EFF127A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6073" y="2457974"/>
            <a:ext cx="1585279" cy="1585279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D7A8A11A-D0D0-4C7B-1F15-3BCF4893AD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864" y="2553380"/>
            <a:ext cx="1433835" cy="143383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CD7F15-81EC-4EF4-8D05-EA1CCFCD360E}"/>
              </a:ext>
            </a:extLst>
          </p:cNvPr>
          <p:cNvSpPr/>
          <p:nvPr/>
        </p:nvSpPr>
        <p:spPr>
          <a:xfrm>
            <a:off x="1401634" y="1690688"/>
            <a:ext cx="2885813" cy="767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상관 관계</a:t>
            </a:r>
            <a:r>
              <a:rPr lang="en-US" altLang="ko-KR" sz="3200" dirty="0">
                <a:solidFill>
                  <a:schemeClr val="tx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O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9B3FC1-FE0F-728B-C81A-CE3203049A95}"/>
              </a:ext>
            </a:extLst>
          </p:cNvPr>
          <p:cNvSpPr/>
          <p:nvPr/>
        </p:nvSpPr>
        <p:spPr>
          <a:xfrm>
            <a:off x="8195876" y="1690688"/>
            <a:ext cx="2885813" cy="767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상관 관계</a:t>
            </a:r>
            <a:r>
              <a:rPr lang="en-US" altLang="ko-KR" sz="3200" dirty="0">
                <a:solidFill>
                  <a:schemeClr val="tx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X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3BCAB58-900C-AF6D-F2A9-B7980F219267}"/>
              </a:ext>
            </a:extLst>
          </p:cNvPr>
          <p:cNvSpPr/>
          <p:nvPr/>
        </p:nvSpPr>
        <p:spPr>
          <a:xfrm>
            <a:off x="8257440" y="2356028"/>
            <a:ext cx="2735387" cy="254314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BE2E3-473A-512E-EE92-6966F5DC7691}"/>
              </a:ext>
            </a:extLst>
          </p:cNvPr>
          <p:cNvSpPr txBox="1"/>
          <p:nvPr/>
        </p:nvSpPr>
        <p:spPr>
          <a:xfrm>
            <a:off x="765222" y="4253995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더잠실 OTF 4 Medium" panose="00000600000000000000" pitchFamily="50" charset="-127"/>
                <a:ea typeface="더잠실 OTF 4 Medium" panose="00000600000000000000" pitchFamily="50" charset="-127"/>
              </a:rPr>
              <a:t>득점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6D08B-7005-EFB4-2F01-18417753B459}"/>
              </a:ext>
            </a:extLst>
          </p:cNvPr>
          <p:cNvSpPr txBox="1"/>
          <p:nvPr/>
        </p:nvSpPr>
        <p:spPr>
          <a:xfrm>
            <a:off x="2890951" y="4253995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더잠실 OTF 4 Medium" panose="00000600000000000000" pitchFamily="50" charset="-127"/>
                <a:ea typeface="더잠실 OTF 4 Medium" panose="00000600000000000000" pitchFamily="50" charset="-127"/>
              </a:rPr>
              <a:t>실점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FBF37-A926-AFCD-71FA-68052628D3C6}"/>
              </a:ext>
            </a:extLst>
          </p:cNvPr>
          <p:cNvSpPr txBox="1"/>
          <p:nvPr/>
        </p:nvSpPr>
        <p:spPr>
          <a:xfrm>
            <a:off x="5652098" y="4215361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더잠실 OTF 4 Medium" panose="00000600000000000000" pitchFamily="50" charset="-127"/>
                <a:ea typeface="더잠실 OTF 4 Medium" panose="00000600000000000000" pitchFamily="50" charset="-127"/>
              </a:rPr>
              <a:t>지출액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42FFB-3DBC-0C3E-AB1E-C8A41E3E5309}"/>
              </a:ext>
            </a:extLst>
          </p:cNvPr>
          <p:cNvSpPr txBox="1"/>
          <p:nvPr/>
        </p:nvSpPr>
        <p:spPr>
          <a:xfrm>
            <a:off x="8733348" y="42938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더잠실 OTF 4 Medium" panose="00000600000000000000" pitchFamily="50" charset="-127"/>
                <a:ea typeface="더잠실 OTF 4 Medium" panose="00000600000000000000" pitchFamily="50" charset="-127"/>
              </a:rPr>
              <a:t>평균나이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7F00E6-2684-C198-E0F8-BBAFB3950474}"/>
              </a:ext>
            </a:extLst>
          </p:cNvPr>
          <p:cNvSpPr/>
          <p:nvPr/>
        </p:nvSpPr>
        <p:spPr>
          <a:xfrm>
            <a:off x="5110263" y="1690688"/>
            <a:ext cx="2885813" cy="767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상관 관계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완주누리체OTF Regular" panose="02020503020101020101" pitchFamily="18" charset="-127"/>
              </a:rPr>
              <a:t>△</a:t>
            </a:r>
            <a:endParaRPr lang="en-US" altLang="ko-KR" sz="3200" dirty="0">
              <a:solidFill>
                <a:schemeClr val="tx1"/>
              </a:solidFill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2E9AFE7-98B7-C278-F9FA-A1A0582A656C}"/>
              </a:ext>
            </a:extLst>
          </p:cNvPr>
          <p:cNvSpPr/>
          <p:nvPr/>
        </p:nvSpPr>
        <p:spPr>
          <a:xfrm>
            <a:off x="5189841" y="2370824"/>
            <a:ext cx="2735387" cy="254314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2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15" grpId="0" animBg="1"/>
      <p:bldP spid="16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84229" y="-169817"/>
            <a:ext cx="7108067" cy="71976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5133702"/>
            <a:ext cx="12192001" cy="1724297"/>
          </a:xfrm>
          <a:prstGeom prst="rect">
            <a:avLst/>
          </a:prstGeom>
          <a:solidFill>
            <a:srgbClr val="98C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8786948" y="4278085"/>
            <a:ext cx="1371599" cy="1371599"/>
            <a:chOff x="4506982" y="-1602081"/>
            <a:chExt cx="4828606" cy="4828606"/>
          </a:xfrm>
        </p:grpSpPr>
        <p:sp>
          <p:nvSpPr>
            <p:cNvPr id="7" name="타원 6"/>
            <p:cNvSpPr/>
            <p:nvPr/>
          </p:nvSpPr>
          <p:spPr>
            <a:xfrm>
              <a:off x="4506982" y="-1602081"/>
              <a:ext cx="4828606" cy="48286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506982" y="-1602081"/>
              <a:ext cx="4828606" cy="482860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54365" y="1531248"/>
            <a:ext cx="4470184" cy="109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6600" b="1">
                <a:solidFill>
                  <a:schemeClr val="tx1">
                    <a:lumMod val="85000"/>
                    <a:lumOff val="15000"/>
                  </a:schemeClr>
                </a:solidFill>
                <a:latin typeface="코트라 희망체"/>
                <a:ea typeface="코트라 희망체"/>
                <a:cs typeface="코트라 희망체"/>
              </a:rPr>
              <a:t>3. 팀 분석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65" y="2940403"/>
            <a:ext cx="486367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동화 같은 우승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레스터시티의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 우승 비결은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?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-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사우스햄튼이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 갑자기 왜 강등당했나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?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사람, 스포츠 유니폼, 의류, 블루이(가) 표시된 사진&#10;&#10;자동 생성된 설명">
            <a:extLst>
              <a:ext uri="{FF2B5EF4-FFF2-40B4-BE49-F238E27FC236}">
                <a16:creationId xmlns:a16="http://schemas.microsoft.com/office/drawing/2014/main" id="{82341670-5D4C-846F-86C8-E36CDF36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781" y="0"/>
            <a:ext cx="2824639" cy="685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96000" y="2312902"/>
            <a:ext cx="6301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  <a:latin typeface="Hey August" pitchFamily="50" charset="0"/>
              </a:rPr>
              <a:t>Leister City</a:t>
            </a:r>
            <a:endParaRPr lang="ko-KR" altLang="en-US" sz="8000" dirty="0">
              <a:solidFill>
                <a:schemeClr val="accent1">
                  <a:lumMod val="50000"/>
                </a:schemeClr>
              </a:solidFill>
              <a:latin typeface="Hey August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5208" y="3883378"/>
            <a:ext cx="464101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동화 같은 우승</a:t>
            </a:r>
            <a:r>
              <a:rPr lang="en-US" altLang="ko-KR" b="1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 레스터 시티의 우승 비결은</a:t>
            </a:r>
            <a:r>
              <a:rPr lang="en-US" altLang="ko-KR" b="1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?</a:t>
            </a:r>
          </a:p>
        </p:txBody>
      </p:sp>
      <p:pic>
        <p:nvPicPr>
          <p:cNvPr id="3" name="그림 2" descr="개, 포유류, 엠블럼이(가) 표시된 사진&#10;&#10;자동 생성된 설명">
            <a:extLst>
              <a:ext uri="{FF2B5EF4-FFF2-40B4-BE49-F238E27FC236}">
                <a16:creationId xmlns:a16="http://schemas.microsoft.com/office/drawing/2014/main" id="{75D93331-3FCB-B5B1-0F22-8B80B7AC6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75" y="566696"/>
            <a:ext cx="4815850" cy="48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86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8A6DE20-D036-D257-876F-10125001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99" y="1603137"/>
            <a:ext cx="6522201" cy="47104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>
                <a:latin typeface="자이언츠 Bold"/>
                <a:ea typeface="자이언츠 Bold"/>
              </a:rPr>
              <a:t>레스터 시티 설명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6565" y="1769727"/>
            <a:ext cx="7226597" cy="11013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19838" y="2281876"/>
            <a:ext cx="5665203" cy="8357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41433E-47FB-8EF6-254E-D9FC805DF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393" y="2777515"/>
            <a:ext cx="8600042" cy="698294"/>
          </a:xfrm>
          <a:prstGeom prst="rect">
            <a:avLst/>
          </a:prstGeom>
        </p:spPr>
      </p:pic>
      <p:sp>
        <p:nvSpPr>
          <p:cNvPr id="7" name="AutoShape 2" descr="카퍼레이드를 벌이는 레스터시티 선수들. (EPA=연합뉴스)">
            <a:extLst>
              <a:ext uri="{FF2B5EF4-FFF2-40B4-BE49-F238E27FC236}">
                <a16:creationId xmlns:a16="http://schemas.microsoft.com/office/drawing/2014/main" id="{7F0B09F3-206E-001F-B915-F4CDFF3042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카퍼레이드를 벌이는 레스터시티 선수들. (EPA=연합뉴스)">
            <a:extLst>
              <a:ext uri="{FF2B5EF4-FFF2-40B4-BE49-F238E27FC236}">
                <a16:creationId xmlns:a16="http://schemas.microsoft.com/office/drawing/2014/main" id="{5D7C390D-139E-5A66-64BC-508883971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58" y="1369358"/>
            <a:ext cx="7860284" cy="523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CA543A8-2C18-09ED-07C4-578514BB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873125"/>
            <a:ext cx="5887720" cy="793115"/>
          </a:xfrm>
        </p:spPr>
        <p:txBody>
          <a:bodyPr>
            <a:normAutofit/>
          </a:bodyPr>
          <a:lstStyle/>
          <a:p>
            <a:r>
              <a:rPr lang="en-US" altLang="ko-KR" sz="29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2015-2016 </a:t>
            </a:r>
            <a:r>
              <a:rPr lang="ko-KR" altLang="en-US" sz="29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시즌 총 슈팅개수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C9BD3-CE17-A684-1A0F-0A8D687EF3DA}"/>
              </a:ext>
            </a:extLst>
          </p:cNvPr>
          <p:cNvSpPr txBox="1"/>
          <p:nvPr/>
        </p:nvSpPr>
        <p:spPr>
          <a:xfrm>
            <a:off x="411480" y="393819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1) 2015-2016 </a:t>
            </a:r>
            <a:r>
              <a:rPr lang="ko-KR" altLang="en-US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시즌 레스터 시티 기록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F08507D-CED8-6B66-815B-73CFFB065F1B}"/>
              </a:ext>
            </a:extLst>
          </p:cNvPr>
          <p:cNvSpPr txBox="1">
            <a:spLocks/>
          </p:cNvSpPr>
          <p:nvPr/>
        </p:nvSpPr>
        <p:spPr>
          <a:xfrm>
            <a:off x="6121912" y="878405"/>
            <a:ext cx="5460487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2015-2016 </a:t>
            </a:r>
            <a:r>
              <a:rPr lang="ko-KR" altLang="en-US" sz="3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시즌 슈팅 당 골 비율</a:t>
            </a:r>
          </a:p>
        </p:txBody>
      </p:sp>
      <p:pic>
        <p:nvPicPr>
          <p:cNvPr id="14" name="내용 개체 틀 4" descr="텍스트, 스크린샷, 그래프, 다채로움이(가) 표시된 사진&#10;&#10;자동 생성된 설명">
            <a:extLst>
              <a:ext uri="{FF2B5EF4-FFF2-40B4-BE49-F238E27FC236}">
                <a16:creationId xmlns:a16="http://schemas.microsoft.com/office/drawing/2014/main" id="{707652E5-2330-2F77-1D14-72573FB04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68" y="1904048"/>
            <a:ext cx="5530302" cy="3357683"/>
          </a:xfrm>
          <a:prstGeom prst="rect">
            <a:avLst/>
          </a:prstGeom>
        </p:spPr>
      </p:pic>
      <p:pic>
        <p:nvPicPr>
          <p:cNvPr id="15" name="내용 개체 틀 4" descr="텍스트, 스크린샷, 그래프, 다채로움이(가) 표시된 사진&#10;&#10;자동 생성된 설명">
            <a:extLst>
              <a:ext uri="{FF2B5EF4-FFF2-40B4-BE49-F238E27FC236}">
                <a16:creationId xmlns:a16="http://schemas.microsoft.com/office/drawing/2014/main" id="{E4E6C2E5-4491-88F2-D7FB-DC331C98B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13" y="1904048"/>
            <a:ext cx="5552248" cy="33576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9071FD-F15F-1AD4-00DA-B51D04397C94}"/>
              </a:ext>
            </a:extLst>
          </p:cNvPr>
          <p:cNvSpPr txBox="1"/>
          <p:nvPr/>
        </p:nvSpPr>
        <p:spPr>
          <a:xfrm>
            <a:off x="378668" y="5699760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 슈팅 개수는 리그 내 </a:t>
            </a:r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8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위</a:t>
            </a:r>
            <a:endParaRPr lang="en-US" altLang="ko-KR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하지만 슈팅 당 골 비율이 리그 내에서 가장 높다</a:t>
            </a:r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.</a:t>
            </a:r>
            <a:endParaRPr lang="ko-KR" altLang="en-US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18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5590126"/>
            <a:ext cx="12192001" cy="1267873"/>
          </a:xfrm>
          <a:prstGeom prst="rect">
            <a:avLst/>
          </a:prstGeom>
          <a:solidFill>
            <a:srgbClr val="2CA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5706906"/>
            <a:ext cx="12192000" cy="61783"/>
          </a:xfrm>
          <a:prstGeom prst="rect">
            <a:avLst/>
          </a:prstGeom>
          <a:solidFill>
            <a:srgbClr val="B0E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8842" y="156078"/>
            <a:ext cx="21109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>
                <a:solidFill>
                  <a:schemeClr val="tx1">
                    <a:lumMod val="85000"/>
                    <a:lumOff val="15000"/>
                  </a:schemeClr>
                </a:solidFill>
                <a:latin typeface="Hey August"/>
              </a:rPr>
              <a:t>Contents</a:t>
            </a:r>
            <a:endParaRPr lang="ko-KR" altLang="en-US" sz="4800">
              <a:solidFill>
                <a:schemeClr val="tx1">
                  <a:lumMod val="85000"/>
                  <a:lumOff val="15000"/>
                </a:schemeClr>
              </a:solidFill>
              <a:latin typeface="Hey Augus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035" y="3427691"/>
            <a:ext cx="268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완주누리체OTF Regular"/>
              <a:ea typeface="완주누리체OTF Regular"/>
            </a:endParaRPr>
          </a:p>
        </p:txBody>
      </p:sp>
      <p:pic>
        <p:nvPicPr>
          <p:cNvPr id="26" name="그림 25" descr="블랙, 어둠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46988" y="5218363"/>
            <a:ext cx="1746355" cy="1746355"/>
          </a:xfrm>
          <a:prstGeom prst="rect">
            <a:avLst/>
          </a:prstGeom>
        </p:spPr>
      </p:pic>
      <p:pic>
        <p:nvPicPr>
          <p:cNvPr id="28" name="그림 27" descr="클립아트, 상징, 그래픽, 만화 영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3974" y="5506966"/>
            <a:ext cx="1249667" cy="124966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149898" y="1016150"/>
            <a:ext cx="5685772" cy="568577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84371" y="2330551"/>
            <a:ext cx="6720726" cy="1790410"/>
            <a:chOff x="1939590" y="1897131"/>
            <a:chExt cx="6720726" cy="1790410"/>
          </a:xfrm>
        </p:grpSpPr>
        <p:sp>
          <p:nvSpPr>
            <p:cNvPr id="12" name="TextBox 11"/>
            <p:cNvSpPr txBox="1"/>
            <p:nvPr/>
          </p:nvSpPr>
          <p:spPr>
            <a:xfrm>
              <a:off x="3126156" y="2002314"/>
              <a:ext cx="26857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2. 데이터 분석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939590" y="1897131"/>
              <a:ext cx="652984" cy="65298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184503" y="2383338"/>
              <a:ext cx="5475813" cy="1304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 lang="ko-KR" altLang="en-US"/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-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가설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endParaRPr>
            </a:p>
            <a:p>
              <a:pPr>
                <a:lnSpc>
                  <a:spcPct val="150000"/>
                </a:lnSpc>
                <a:defRPr lang="ko-KR" altLang="en-US"/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-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모의 데이터로 보는 대략적인 상관관계</a:t>
              </a:r>
            </a:p>
            <a:p>
              <a:pPr>
                <a:lnSpc>
                  <a:spcPct val="150000"/>
                </a:lnSpc>
                <a:defRPr lang="ko-KR" altLang="en-US"/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-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상관관계 분석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884371" y="4153616"/>
            <a:ext cx="5968406" cy="1511710"/>
            <a:chOff x="2038904" y="1892157"/>
            <a:chExt cx="5968406" cy="1511710"/>
          </a:xfrm>
        </p:grpSpPr>
        <p:sp>
          <p:nvSpPr>
            <p:cNvPr id="23" name="TextBox 22"/>
            <p:cNvSpPr txBox="1"/>
            <p:nvPr/>
          </p:nvSpPr>
          <p:spPr>
            <a:xfrm>
              <a:off x="3289081" y="2034947"/>
              <a:ext cx="268575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3. 팀 분석 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38904" y="1892157"/>
              <a:ext cx="652984" cy="65298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283817" y="2496612"/>
              <a:ext cx="4723493" cy="907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 lang="ko-KR" altLang="en-US"/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-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동화 같은 우승 레스터 시티의 우승 비결은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?</a:t>
              </a:r>
            </a:p>
            <a:p>
              <a:pPr>
                <a:lnSpc>
                  <a:spcPct val="150000"/>
                </a:lnSpc>
                <a:defRPr lang="ko-KR" altLang="en-US"/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-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사우스햄튼이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 갑자기 왜 강등당했나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?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446CF6-11DF-D959-5788-7CD8EDFA1593}"/>
              </a:ext>
            </a:extLst>
          </p:cNvPr>
          <p:cNvGrpSpPr/>
          <p:nvPr/>
        </p:nvGrpSpPr>
        <p:grpSpPr>
          <a:xfrm>
            <a:off x="4884371" y="90991"/>
            <a:ext cx="4464254" cy="2205909"/>
            <a:chOff x="1939590" y="1897131"/>
            <a:chExt cx="4464254" cy="22059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E06812-5CB7-2FFA-36D9-F63261EDC45D}"/>
                </a:ext>
              </a:extLst>
            </p:cNvPr>
            <p:cNvSpPr txBox="1"/>
            <p:nvPr/>
          </p:nvSpPr>
          <p:spPr>
            <a:xfrm>
              <a:off x="3126156" y="2002314"/>
              <a:ext cx="26857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1. 데이터 소개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C7E6710-4680-9AE9-119A-BEE452AEF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939590" y="1897131"/>
              <a:ext cx="652984" cy="65298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DEE2D4-B192-4AFF-7C75-F069D2B2EE64}"/>
                </a:ext>
              </a:extLst>
            </p:cNvPr>
            <p:cNvSpPr txBox="1"/>
            <p:nvPr/>
          </p:nvSpPr>
          <p:spPr>
            <a:xfrm>
              <a:off x="3184504" y="2383338"/>
              <a:ext cx="3219340" cy="1719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 lang="ko-KR" altLang="en-US"/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※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프리미어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리그란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?</a:t>
              </a:r>
            </a:p>
            <a:p>
              <a:pPr>
                <a:lnSpc>
                  <a:spcPct val="150000"/>
                </a:lnSpc>
                <a:defRPr lang="ko-KR" altLang="en-US"/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-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데이터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크롤링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endParaRPr>
            </a:p>
            <a:p>
              <a:pPr>
                <a:lnSpc>
                  <a:spcPct val="150000"/>
                </a:lnSpc>
                <a:defRPr lang="ko-KR" altLang="en-US"/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-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데이터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전처리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,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데이터 정규화</a:t>
              </a:r>
            </a:p>
            <a:p>
              <a:pPr>
                <a:lnSpc>
                  <a:spcPct val="150000"/>
                </a:lnSpc>
                <a:defRPr lang="ko-KR" altLang="en-US"/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-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완주누리체OTF Regular"/>
                  <a:ea typeface="완주누리체OTF Regular"/>
                </a:rPr>
                <a:t>데이터 요소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5F948-E23D-4972-CF6B-D59334B4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873125"/>
            <a:ext cx="4973320" cy="793115"/>
          </a:xfrm>
        </p:spPr>
        <p:txBody>
          <a:bodyPr>
            <a:normAutofit/>
          </a:bodyPr>
          <a:lstStyle/>
          <a:p>
            <a:r>
              <a:rPr lang="en-US" altLang="ko-KR" sz="3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2015-2016 </a:t>
            </a:r>
            <a:r>
              <a:rPr lang="ko-KR" altLang="en-US" sz="3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시즌 득점</a:t>
            </a:r>
          </a:p>
        </p:txBody>
      </p:sp>
      <p:pic>
        <p:nvPicPr>
          <p:cNvPr id="5" name="내용 개체 틀 4" descr="텍스트, 스크린샷, 다채로움, 그래프이(가) 표시된 사진&#10;&#10;자동 생성된 설명">
            <a:extLst>
              <a:ext uri="{FF2B5EF4-FFF2-40B4-BE49-F238E27FC236}">
                <a16:creationId xmlns:a16="http://schemas.microsoft.com/office/drawing/2014/main" id="{7C966744-024D-8DBE-80D2-1A09FB9E4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3" y="1904049"/>
            <a:ext cx="5491897" cy="33576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AF3E8-591C-2AB8-3E22-A3BFFE995651}"/>
              </a:ext>
            </a:extLst>
          </p:cNvPr>
          <p:cNvSpPr txBox="1"/>
          <p:nvPr/>
        </p:nvSpPr>
        <p:spPr>
          <a:xfrm>
            <a:off x="411480" y="393819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1) 2015-2016 </a:t>
            </a:r>
            <a:r>
              <a:rPr lang="ko-KR" altLang="en-US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시즌 레스터 시티 기록</a:t>
            </a:r>
          </a:p>
        </p:txBody>
      </p:sp>
      <p:pic>
        <p:nvPicPr>
          <p:cNvPr id="8" name="내용 개체 틀 4" descr="텍스트, 스크린샷, 다채로움, 그래프이(가) 표시된 사진&#10;&#10;자동 생성된 설명">
            <a:extLst>
              <a:ext uri="{FF2B5EF4-FFF2-40B4-BE49-F238E27FC236}">
                <a16:creationId xmlns:a16="http://schemas.microsoft.com/office/drawing/2014/main" id="{808AA734-868E-3F55-7A92-4BA22F3C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13" y="1904048"/>
            <a:ext cx="5491897" cy="335768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8DB6798-40C0-7C63-28DA-E42089E0DA0A}"/>
              </a:ext>
            </a:extLst>
          </p:cNvPr>
          <p:cNvSpPr txBox="1">
            <a:spLocks/>
          </p:cNvSpPr>
          <p:nvPr/>
        </p:nvSpPr>
        <p:spPr>
          <a:xfrm>
            <a:off x="6121913" y="878405"/>
            <a:ext cx="4973320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2015-2016 </a:t>
            </a:r>
            <a:r>
              <a:rPr lang="ko-KR" altLang="en-US" sz="3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시즌 실점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2E198-677A-6064-3CAB-33311C9D5611}"/>
              </a:ext>
            </a:extLst>
          </p:cNvPr>
          <p:cNvSpPr txBox="1"/>
          <p:nvPr/>
        </p:nvSpPr>
        <p:spPr>
          <a:xfrm>
            <a:off x="378668" y="5699760"/>
            <a:ext cx="3714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 득점은 리그 내 </a:t>
            </a:r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3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위로 최상위권</a:t>
            </a:r>
            <a:endParaRPr lang="en-US" altLang="ko-KR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실점은 리그 내 공동 </a:t>
            </a:r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2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위로 최상위권</a:t>
            </a:r>
          </a:p>
        </p:txBody>
      </p:sp>
    </p:spTree>
    <p:extLst>
      <p:ext uri="{BB962C8B-B14F-4D97-AF65-F5344CB8AC3E}">
        <p14:creationId xmlns:p14="http://schemas.microsoft.com/office/powerpoint/2010/main" val="401167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F6078-8E06-C450-0A39-C784E477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Insight</a:t>
            </a:r>
            <a:endParaRPr lang="ko-KR" altLang="en-US" dirty="0">
              <a:latin typeface="자이언츠 Bold" panose="02000800000000000000" pitchFamily="50" charset="-127"/>
              <a:ea typeface="자이언츠 Bold" panose="020008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2CD662-0755-2585-D027-1D7CAD71A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8" r="24078"/>
          <a:stretch/>
        </p:blipFill>
        <p:spPr>
          <a:xfrm>
            <a:off x="5712904" y="10"/>
            <a:ext cx="647757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46386-244D-9F01-ECBA-B653599728CC}"/>
              </a:ext>
            </a:extLst>
          </p:cNvPr>
          <p:cNvSpPr txBox="1"/>
          <p:nvPr/>
        </p:nvSpPr>
        <p:spPr>
          <a:xfrm>
            <a:off x="838200" y="1974715"/>
            <a:ext cx="45512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&lt; </a:t>
            </a:r>
            <a:r>
              <a:rPr lang="ko-KR" altLang="en-US" sz="2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기회를 잘 살리는 여우 같은 팀</a:t>
            </a:r>
            <a:r>
              <a:rPr lang="en-US" altLang="ko-KR" sz="2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&gt;</a:t>
            </a:r>
            <a:endParaRPr lang="ko-KR" altLang="en-US" sz="25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A7165-69E2-3341-24BE-4CF3666403EE}"/>
              </a:ext>
            </a:extLst>
          </p:cNvPr>
          <p:cNvSpPr txBox="1"/>
          <p:nvPr/>
        </p:nvSpPr>
        <p:spPr>
          <a:xfrm>
            <a:off x="838200" y="2827236"/>
            <a:ext cx="72026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신중하게 슈팅을 때리는 팀이거나</a:t>
            </a:r>
            <a:r>
              <a:rPr lang="en-US" altLang="ko-KR" sz="2800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슈팅 기회가 </a:t>
            </a:r>
            <a:endParaRPr lang="en-US" altLang="ko-KR" sz="2800" dirty="0">
              <a:solidFill>
                <a:schemeClr val="bg1"/>
              </a:solidFill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   최상위권팀만큼 많지 않았던 것 같다</a:t>
            </a:r>
            <a:r>
              <a:rPr lang="en-US" altLang="ko-KR" sz="2800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적은 슈팅으로 많은 골을 기록한</a:t>
            </a:r>
            <a:endParaRPr lang="en-US" altLang="ko-KR" sz="2800" dirty="0">
              <a:solidFill>
                <a:schemeClr val="bg1"/>
              </a:solidFill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   </a:t>
            </a:r>
            <a:r>
              <a:rPr lang="ko-KR" altLang="en-US" sz="2800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효율적인 축구</a:t>
            </a:r>
            <a:endParaRPr lang="en-US" altLang="ko-KR" sz="2800" dirty="0">
              <a:solidFill>
                <a:schemeClr val="bg1"/>
              </a:solidFill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수비가 굉장히 튼튼한 팀이었다</a:t>
            </a:r>
            <a:r>
              <a:rPr lang="en-US" altLang="ko-KR" sz="2800" dirty="0">
                <a:solidFill>
                  <a:schemeClr val="bg1"/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096000" y="2559939"/>
            <a:ext cx="6301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err="1">
                <a:solidFill>
                  <a:srgbClr val="FF0000">
                    <a:alpha val="57000"/>
                  </a:srgbClr>
                </a:solidFill>
                <a:latin typeface="Hey August" pitchFamily="50" charset="0"/>
              </a:rPr>
              <a:t>Southhampton</a:t>
            </a:r>
            <a:endParaRPr lang="ko-KR" altLang="en-US" sz="8000" dirty="0">
              <a:solidFill>
                <a:srgbClr val="FF0000">
                  <a:alpha val="57000"/>
                </a:srgbClr>
              </a:solidFill>
              <a:latin typeface="Hey August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45123" y="3715598"/>
            <a:ext cx="623302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10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년 동안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부리그에 있었던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사우스햄튼이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 갑자기 왜 강등당했나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?</a:t>
            </a:r>
          </a:p>
        </p:txBody>
      </p:sp>
      <p:pic>
        <p:nvPicPr>
          <p:cNvPr id="3" name="그림 2" descr="상징, 엠블럼, 클립아트, 문장이(가) 표시된 사진&#10;&#10;자동 생성된 설명">
            <a:extLst>
              <a:ext uri="{FF2B5EF4-FFF2-40B4-BE49-F238E27FC236}">
                <a16:creationId xmlns:a16="http://schemas.microsoft.com/office/drawing/2014/main" id="{8934F93E-2A34-2A9E-7DF9-363BD3047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75" y="813258"/>
            <a:ext cx="4816800" cy="48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06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0E197F1B-A815-BFA2-17E6-473BF54AD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0" y="1690688"/>
            <a:ext cx="5052646" cy="3237503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5A70031-7C5D-AD27-6F04-860C4613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40" y="490782"/>
            <a:ext cx="5583114" cy="119990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10</a:t>
            </a:r>
            <a:r>
              <a:rPr lang="ko-KR" altLang="en-US" sz="2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시즌 간 </a:t>
            </a:r>
            <a:r>
              <a:rPr lang="ko-KR" altLang="en-US" sz="2800" dirty="0" err="1">
                <a:latin typeface="자이언츠 Bold" panose="02000800000000000000" pitchFamily="50" charset="-127"/>
                <a:ea typeface="자이언츠 Bold" panose="02000800000000000000" pitchFamily="50" charset="-127"/>
              </a:rPr>
              <a:t>사우스햄튼</a:t>
            </a:r>
            <a:r>
              <a:rPr lang="ko-KR" altLang="en-US" sz="2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 득점과 순위</a:t>
            </a:r>
          </a:p>
        </p:txBody>
      </p:sp>
      <p:pic>
        <p:nvPicPr>
          <p:cNvPr id="2" name="내용 개체 틀 6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6616CE09-CC33-C0B4-9D01-8ABD45C34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84" y="1690688"/>
            <a:ext cx="5131775" cy="328820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FB8845FE-CFBA-D596-1139-ECB4BA9FD66E}"/>
              </a:ext>
            </a:extLst>
          </p:cNvPr>
          <p:cNvSpPr txBox="1">
            <a:spLocks/>
          </p:cNvSpPr>
          <p:nvPr/>
        </p:nvSpPr>
        <p:spPr>
          <a:xfrm>
            <a:off x="6418384" y="490782"/>
            <a:ext cx="5583114" cy="1199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10</a:t>
            </a:r>
            <a:r>
              <a:rPr lang="ko-KR" altLang="en-US" sz="2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시즌 간 </a:t>
            </a:r>
            <a:r>
              <a:rPr lang="ko-KR" altLang="en-US" sz="2800" dirty="0" err="1">
                <a:latin typeface="자이언츠 Bold" panose="02000800000000000000" pitchFamily="50" charset="-127"/>
                <a:ea typeface="자이언츠 Bold" panose="02000800000000000000" pitchFamily="50" charset="-127"/>
              </a:rPr>
              <a:t>사우스햄튼</a:t>
            </a:r>
            <a:r>
              <a:rPr lang="ko-KR" altLang="en-US" sz="28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 실점과 순위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A253A-DC27-18CE-F248-61198928616B}"/>
              </a:ext>
            </a:extLst>
          </p:cNvPr>
          <p:cNvSpPr txBox="1"/>
          <p:nvPr/>
        </p:nvSpPr>
        <p:spPr>
          <a:xfrm>
            <a:off x="641840" y="5424854"/>
            <a:ext cx="750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감소하는 득점과 증가하는 실점</a:t>
            </a:r>
          </a:p>
        </p:txBody>
      </p:sp>
    </p:spTree>
    <p:extLst>
      <p:ext uri="{BB962C8B-B14F-4D97-AF65-F5344CB8AC3E}">
        <p14:creationId xmlns:p14="http://schemas.microsoft.com/office/powerpoint/2010/main" val="208760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5A70031-7C5D-AD27-6F04-860C4613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39" y="490782"/>
            <a:ext cx="5679829" cy="1199906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10</a:t>
            </a:r>
            <a:r>
              <a:rPr lang="ko-KR" altLang="en-US" sz="24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시즌 간 </a:t>
            </a:r>
            <a:r>
              <a:rPr lang="ko-KR" altLang="en-US" sz="2400" dirty="0" err="1">
                <a:latin typeface="자이언츠 Bold" panose="02000800000000000000" pitchFamily="50" charset="-127"/>
                <a:ea typeface="자이언츠 Bold" panose="02000800000000000000" pitchFamily="50" charset="-127"/>
              </a:rPr>
              <a:t>사우스햄튼</a:t>
            </a:r>
            <a:r>
              <a:rPr lang="ko-KR" altLang="en-US" sz="24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 슈팅 수와 순위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B8845FE-CFBA-D596-1139-ECB4BA9FD66E}"/>
              </a:ext>
            </a:extLst>
          </p:cNvPr>
          <p:cNvSpPr txBox="1">
            <a:spLocks/>
          </p:cNvSpPr>
          <p:nvPr/>
        </p:nvSpPr>
        <p:spPr>
          <a:xfrm>
            <a:off x="6418384" y="490782"/>
            <a:ext cx="5773616" cy="1199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10</a:t>
            </a:r>
            <a:r>
              <a:rPr lang="ko-KR" altLang="en-US" sz="24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시즌 간 </a:t>
            </a:r>
            <a:r>
              <a:rPr lang="ko-KR" altLang="en-US" sz="2400" dirty="0" err="1">
                <a:latin typeface="자이언츠 Bold" panose="02000800000000000000" pitchFamily="50" charset="-127"/>
                <a:ea typeface="자이언츠 Bold" panose="02000800000000000000" pitchFamily="50" charset="-127"/>
              </a:rPr>
              <a:t>사우스햄튼</a:t>
            </a:r>
            <a:r>
              <a:rPr lang="ko-KR" altLang="en-US" sz="24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 슈팅 수와 골전환율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A253A-DC27-18CE-F248-61198928616B}"/>
              </a:ext>
            </a:extLst>
          </p:cNvPr>
          <p:cNvSpPr txBox="1"/>
          <p:nvPr/>
        </p:nvSpPr>
        <p:spPr>
          <a:xfrm>
            <a:off x="641840" y="5424854"/>
            <a:ext cx="7508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슈팅 수는 증가</a:t>
            </a:r>
            <a:endParaRPr lang="en-US" altLang="ko-KR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하지만 골로 전환되는 비율은 현저히 감소</a:t>
            </a:r>
          </a:p>
        </p:txBody>
      </p:sp>
      <p:pic>
        <p:nvPicPr>
          <p:cNvPr id="9" name="그림 8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F664C936-2221-A554-CBAF-6FB097F4B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18" y="1780009"/>
            <a:ext cx="5128845" cy="3297981"/>
          </a:xfrm>
          <a:prstGeom prst="rect">
            <a:avLst/>
          </a:prstGeom>
        </p:spPr>
      </p:pic>
      <p:pic>
        <p:nvPicPr>
          <p:cNvPr id="10" name="내용 개체 틀 4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F59BA074-6C0D-E828-608C-4A8B2B2C3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1780009"/>
            <a:ext cx="5147033" cy="3297981"/>
          </a:xfrm>
        </p:spPr>
      </p:pic>
    </p:spTree>
    <p:extLst>
      <p:ext uri="{BB962C8B-B14F-4D97-AF65-F5344CB8AC3E}">
        <p14:creationId xmlns:p14="http://schemas.microsoft.com/office/powerpoint/2010/main" val="305701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5A70031-7C5D-AD27-6F04-860C4613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39" y="490782"/>
            <a:ext cx="5679829" cy="1199906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10</a:t>
            </a:r>
            <a:r>
              <a:rPr lang="ko-KR" altLang="en-US" sz="24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시즌 간 </a:t>
            </a:r>
            <a:r>
              <a:rPr lang="ko-KR" altLang="en-US" sz="2400" dirty="0" err="1">
                <a:latin typeface="자이언츠 Bold" panose="02000800000000000000" pitchFamily="50" charset="-127"/>
                <a:ea typeface="자이언츠 Bold" panose="02000800000000000000" pitchFamily="50" charset="-127"/>
              </a:rPr>
              <a:t>사우스햄튼</a:t>
            </a:r>
            <a:r>
              <a:rPr lang="ko-KR" altLang="en-US" sz="24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 지출액과 순위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B8845FE-CFBA-D596-1139-ECB4BA9FD66E}"/>
              </a:ext>
            </a:extLst>
          </p:cNvPr>
          <p:cNvSpPr txBox="1">
            <a:spLocks/>
          </p:cNvSpPr>
          <p:nvPr/>
        </p:nvSpPr>
        <p:spPr>
          <a:xfrm>
            <a:off x="6418384" y="490782"/>
            <a:ext cx="5773616" cy="1199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2022-2023 </a:t>
            </a:r>
            <a:r>
              <a:rPr lang="ko-KR" altLang="en-US" sz="2400" dirty="0">
                <a:latin typeface="자이언츠 Bold" panose="02000800000000000000" pitchFamily="50" charset="-127"/>
                <a:ea typeface="자이언츠 Bold" panose="02000800000000000000" pitchFamily="50" charset="-127"/>
              </a:rPr>
              <a:t>지출액 순위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A253A-DC27-18CE-F248-61198928616B}"/>
              </a:ext>
            </a:extLst>
          </p:cNvPr>
          <p:cNvSpPr txBox="1"/>
          <p:nvPr/>
        </p:nvSpPr>
        <p:spPr>
          <a:xfrm>
            <a:off x="641840" y="5424854"/>
            <a:ext cx="7508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- 10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시즌 간 제일 큰 지출</a:t>
            </a:r>
            <a:endParaRPr lang="en-US" altLang="ko-KR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r>
              <a:rPr lang="en-US" altLang="ko-KR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- 2022-2023 </a:t>
            </a:r>
            <a:r>
              <a:rPr lang="ko-KR" altLang="en-US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시즌 지출액 순위에서도 중상위권</a:t>
            </a:r>
            <a:endParaRPr lang="en-US" altLang="ko-KR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  <p:pic>
        <p:nvPicPr>
          <p:cNvPr id="7" name="내용 개체 틀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055AC713-820A-03E4-F8E3-78B3FF29B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9" y="1780009"/>
            <a:ext cx="5147032" cy="3297981"/>
          </a:xfrm>
        </p:spPr>
      </p:pic>
      <p:pic>
        <p:nvPicPr>
          <p:cNvPr id="8" name="내용 개체 틀 7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F75129D4-EFF7-4E49-F3C4-7B5059D07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67" y="1780009"/>
            <a:ext cx="5426579" cy="32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dirty="0">
                <a:latin typeface="자이언츠 Bold" panose="02000800000000000000" pitchFamily="50" charset="-127"/>
                <a:ea typeface="자이언츠 Bold" panose="02000800000000000000" pitchFamily="50" charset="-127"/>
                <a:cs typeface="+mj-cs"/>
              </a:rPr>
              <a:t>Insight</a:t>
            </a:r>
          </a:p>
        </p:txBody>
      </p:sp>
      <p:pic>
        <p:nvPicPr>
          <p:cNvPr id="7" name="그림 6" descr="사람, 야외, 운동 경기, 스포츠이(가) 표시된 사진&#10;&#10;자동 생성된 설명">
            <a:extLst>
              <a:ext uri="{FF2B5EF4-FFF2-40B4-BE49-F238E27FC236}">
                <a16:creationId xmlns:a16="http://schemas.microsoft.com/office/drawing/2014/main" id="{4B0B3457-8A69-73CF-C1A9-127126821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99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5" name="TextBox 34"/>
          <p:cNvSpPr txBox="1"/>
          <p:nvPr/>
        </p:nvSpPr>
        <p:spPr>
          <a:xfrm>
            <a:off x="796073" y="2639060"/>
            <a:ext cx="5962785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순위가 낮아진 시즌부터 감소한 득점과 증가한 실점</a:t>
            </a:r>
            <a:endParaRPr lang="en-US" altLang="ko-KR" sz="20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전 시즌 대비 감소한 슈팅 수</a:t>
            </a:r>
            <a:endParaRPr lang="en-US" altLang="ko-KR" sz="20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10</a:t>
            </a:r>
            <a:r>
              <a:rPr lang="ko-KR" altLang="en-US" sz="20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시즌 동안 꾸준히 감소한 골전환율</a:t>
            </a:r>
            <a:endParaRPr lang="en-US" altLang="ko-KR" sz="20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  <a:p>
            <a:pPr marL="342900" indent="-3429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지출액은 많았지만 단점을 보완하지 못한 실패한 영입</a:t>
            </a:r>
            <a:endParaRPr lang="en-US" altLang="ko-KR" sz="20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86CF96-7335-3DE1-774F-A6F3AC6C78AA}"/>
              </a:ext>
            </a:extLst>
          </p:cNvPr>
          <p:cNvSpPr txBox="1"/>
          <p:nvPr/>
        </p:nvSpPr>
        <p:spPr>
          <a:xfrm>
            <a:off x="838200" y="1974715"/>
            <a:ext cx="58785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&lt; </a:t>
            </a:r>
            <a:r>
              <a:rPr lang="ko-KR" altLang="en-US" sz="2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예측할 수 있던 강등과 영양가 없는 영입 </a:t>
            </a:r>
            <a:r>
              <a:rPr lang="en-US" altLang="ko-KR" sz="2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&gt;</a:t>
            </a:r>
            <a:endParaRPr lang="ko-KR" altLang="en-US" sz="25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49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4580239"/>
            <a:ext cx="12266579" cy="2277762"/>
          </a:xfrm>
          <a:prstGeom prst="rect">
            <a:avLst/>
          </a:prstGeom>
          <a:solidFill>
            <a:srgbClr val="2CA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4716163"/>
            <a:ext cx="12192000" cy="61783"/>
          </a:xfrm>
          <a:prstGeom prst="rect">
            <a:avLst/>
          </a:prstGeom>
          <a:solidFill>
            <a:srgbClr val="B0E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44" y="755959"/>
            <a:ext cx="5623687" cy="562368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81062" y="2321004"/>
            <a:ext cx="69163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Hey August" pitchFamily="50" charset="0"/>
              </a:rPr>
              <a:t>Thank you</a:t>
            </a:r>
            <a:endParaRPr lang="ko-KR" altLang="en-US" sz="4800" dirty="0">
              <a:latin typeface="Hey Augus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2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84229" y="-169817"/>
            <a:ext cx="7108067" cy="71976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5133702"/>
            <a:ext cx="12192001" cy="1724297"/>
          </a:xfrm>
          <a:prstGeom prst="rect">
            <a:avLst/>
          </a:prstGeom>
          <a:solidFill>
            <a:srgbClr val="98C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8786948" y="4278085"/>
            <a:ext cx="1371599" cy="1371599"/>
            <a:chOff x="4506982" y="-1602081"/>
            <a:chExt cx="4828606" cy="4828606"/>
          </a:xfrm>
        </p:grpSpPr>
        <p:sp>
          <p:nvSpPr>
            <p:cNvPr id="7" name="타원 6"/>
            <p:cNvSpPr/>
            <p:nvPr/>
          </p:nvSpPr>
          <p:spPr>
            <a:xfrm>
              <a:off x="4506982" y="-1602081"/>
              <a:ext cx="4828606" cy="48286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506982" y="-1602081"/>
              <a:ext cx="4828606" cy="482860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54365" y="1531248"/>
            <a:ext cx="4470184" cy="109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코트라 희망체"/>
                <a:ea typeface="코트라 희망체"/>
                <a:cs typeface="코트라 희망체"/>
              </a:rPr>
              <a:t>1. 데이터 소개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65" y="2478739"/>
            <a:ext cx="2118869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※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프리미어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리그란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?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데이터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크롤링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완주누리체OTF Regular"/>
              <a:ea typeface="완주누리체OTF Regular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데이터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전처리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완주누리체OTF Regular"/>
              <a:ea typeface="완주누리체OTF Regular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데이터 요소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완주누리체OTF Regular"/>
              <a:ea typeface="완주누리체OTF Regular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인간의 얼굴, 의류, 사람, 하늘이(가) 표시된 사진&#10;&#10;자동 생성된 설명">
            <a:extLst>
              <a:ext uri="{FF2B5EF4-FFF2-40B4-BE49-F238E27FC236}">
                <a16:creationId xmlns:a16="http://schemas.microsoft.com/office/drawing/2014/main" id="{BB7110E4-63D7-2AAA-659B-249C8B0656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3306" y="5204366"/>
            <a:ext cx="105971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프리미어리그는 총 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20</a:t>
            </a: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개 팀이 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38</a:t>
            </a: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라운드간 경기를 하여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각 경기에서 이기면 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점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비기면 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점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지면 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0</a:t>
            </a: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점을 획득하며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최종 점수가 높은 팀이 우승을 하고 하위 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팀은 강등당하고 다른 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팀이 다음시즌에 합류하게 된다</a:t>
            </a:r>
            <a:r>
              <a:rPr lang="en-US" altLang="ko-KR" sz="2000" dirty="0">
                <a:solidFill>
                  <a:schemeClr val="bg1"/>
                </a:solidFill>
                <a:latin typeface="완주누리체OTF Regular"/>
                <a:ea typeface="완주누리체OTF Regular"/>
              </a:rPr>
              <a:t>.</a:t>
            </a:r>
          </a:p>
          <a:p>
            <a:pPr lvl="0">
              <a:defRPr lang="ko-KR" altLang="en-US"/>
            </a:pPr>
            <a:endParaRPr lang="ko-KR" altLang="en-US" sz="1200" dirty="0">
              <a:solidFill>
                <a:schemeClr val="bg1"/>
              </a:solidFill>
              <a:latin typeface="완주누리체OTF Regular"/>
              <a:ea typeface="완주누리체OTF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306" y="4004037"/>
            <a:ext cx="64333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7200" dirty="0" err="1">
                <a:solidFill>
                  <a:srgbClr val="F05640"/>
                </a:solidFill>
                <a:latin typeface="자이언츠 Bold" panose="02000800000000000000" pitchFamily="50" charset="-127"/>
                <a:ea typeface="자이언츠 Bold" panose="02000800000000000000" pitchFamily="50" charset="-127"/>
              </a:rPr>
              <a:t>프리미어리그란</a:t>
            </a:r>
            <a:r>
              <a:rPr lang="en-US" altLang="ko-KR" sz="7200" dirty="0">
                <a:solidFill>
                  <a:srgbClr val="F05640"/>
                </a:solidFill>
                <a:latin typeface="자이언츠 Bold" panose="02000800000000000000" pitchFamily="50" charset="-127"/>
                <a:ea typeface="자이언츠 Bold" panose="02000800000000000000" pitchFamily="50" charset="-127"/>
              </a:rPr>
              <a:t>?</a:t>
            </a:r>
            <a:endParaRPr lang="ko-KR" altLang="en-US" sz="7200" dirty="0">
              <a:solidFill>
                <a:srgbClr val="F05640"/>
              </a:solidFill>
              <a:latin typeface="자이언츠 Bold" panose="02000800000000000000" pitchFamily="50" charset="-127"/>
              <a:ea typeface="자이언츠 Bold" panose="02000800000000000000" pitchFamily="50" charset="-127"/>
            </a:endParaRPr>
          </a:p>
        </p:txBody>
      </p:sp>
      <p:pic>
        <p:nvPicPr>
          <p:cNvPr id="3" name="그림 2" descr="텍스트, 그래픽, 그래픽 디자인, 폰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36651"/>
            <a:ext cx="2105958" cy="140397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0016" y="155808"/>
            <a:ext cx="43086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코트라 희망체"/>
                <a:ea typeface="코트라 희망체"/>
                <a:cs typeface="코트라 희망체"/>
              </a:rPr>
              <a:t>1. 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코트라 희망체"/>
                <a:ea typeface="코트라 희망체"/>
                <a:cs typeface="코트라 희망체"/>
              </a:rPr>
              <a:t>데이터 </a:t>
            </a:r>
            <a:r>
              <a:rPr lang="ko-KR" alt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코트라 희망체"/>
                <a:ea typeface="코트라 희망체"/>
                <a:cs typeface="코트라 희망체"/>
              </a:rPr>
              <a:t>크롤링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코트라 희망체"/>
              <a:ea typeface="코트라 희망체"/>
              <a:cs typeface="코트라 희망체"/>
            </a:endParaRPr>
          </a:p>
        </p:txBody>
      </p:sp>
      <p:pic>
        <p:nvPicPr>
          <p:cNvPr id="7" name="그림 6" descr="텍스트, 폰트, 그래픽, 로고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5952" y="1011090"/>
            <a:ext cx="2543171" cy="11159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0371" y="1338228"/>
            <a:ext cx="2615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출처</a:t>
            </a:r>
            <a:r>
              <a:rPr lang="en-US" altLang="ko-KR" sz="24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: </a:t>
            </a:r>
            <a:r>
              <a:rPr lang="ko-KR" altLang="en-US" sz="2400" dirty="0" err="1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트랜스퍼마켓</a:t>
            </a:r>
            <a:endParaRPr lang="ko-KR" altLang="en-US" sz="24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  <p:sp>
        <p:nvSpPr>
          <p:cNvPr id="14" name="제목 1"/>
          <p:cNvSpPr>
            <a:spLocks noGrp="1"/>
          </p:cNvSpPr>
          <p:nvPr/>
        </p:nvSpPr>
        <p:spPr>
          <a:xfrm>
            <a:off x="6526778" y="221404"/>
            <a:ext cx="4863263" cy="62372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ctr" defTabSz="91440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4400" b="0" i="0" kern="1200" spc="5" dirty="0">
                <a:solidFill>
                  <a:schemeClr val="tx1"/>
                </a:solidFill>
                <a:latin typeface="코트라 희망체"/>
                <a:ea typeface="코트라 희망체"/>
                <a:cs typeface="코트라 희망체"/>
              </a:rPr>
              <a:t>2. </a:t>
            </a:r>
            <a:r>
              <a:rPr lang="ko-KR" altLang="en-US" sz="4400" b="0" i="0" kern="1200" spc="5" dirty="0">
                <a:solidFill>
                  <a:schemeClr val="tx1"/>
                </a:solidFill>
                <a:latin typeface="코트라 희망체"/>
                <a:ea typeface="코트라 희망체"/>
                <a:cs typeface="코트라 희망체"/>
              </a:rPr>
              <a:t>데이터 </a:t>
            </a:r>
            <a:r>
              <a:rPr lang="ko-KR" altLang="en-US" sz="4400" b="0" i="0" kern="1200" spc="5" dirty="0" err="1">
                <a:solidFill>
                  <a:schemeClr val="tx1"/>
                </a:solidFill>
                <a:latin typeface="코트라 희망체"/>
                <a:ea typeface="코트라 희망체"/>
                <a:cs typeface="코트라 희망체"/>
              </a:rPr>
              <a:t>전처리</a:t>
            </a:r>
            <a:endParaRPr lang="ko-KR" altLang="en-US" sz="4400" b="0" i="0" kern="1200" spc="5" dirty="0">
              <a:solidFill>
                <a:schemeClr val="tx1"/>
              </a:solidFill>
              <a:latin typeface="코트라 희망체"/>
              <a:ea typeface="코트라 희망체"/>
              <a:cs typeface="코트라 희망체"/>
            </a:endParaRPr>
          </a:p>
        </p:txBody>
      </p:sp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9975" y="1011090"/>
            <a:ext cx="4149494" cy="1952898"/>
          </a:xfrm>
          <a:prstGeom prst="rect">
            <a:avLst/>
          </a:prstGeom>
        </p:spPr>
      </p:pic>
      <p:pic>
        <p:nvPicPr>
          <p:cNvPr id="17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57857" y="1011091"/>
            <a:ext cx="1733792" cy="195289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30067" y="1674864"/>
            <a:ext cx="707273" cy="67583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968665" y="4043112"/>
            <a:ext cx="3246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>
              <a:ln>
                <a:solidFill>
                  <a:schemeClr val="accent1">
                    <a:shade val="15000"/>
                  </a:schemeClr>
                </a:solidFill>
              </a:ln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24823" y="4656397"/>
            <a:ext cx="6467177" cy="630942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  <a:sp3d/>
          </a:bodyPr>
          <a:lstStyle/>
          <a:p>
            <a:pPr>
              <a:defRPr lang="ko-KR" altLang="en-US"/>
            </a:pPr>
            <a:r>
              <a:rPr lang="en-US" altLang="ko-KR" sz="3500" dirty="0">
                <a:ln w="19050" cmpd="sng">
                  <a:solidFill>
                    <a:schemeClr val="accent1">
                      <a:lumMod val="75000"/>
                      <a:alpha val="88000"/>
                    </a:schemeClr>
                  </a:solidFill>
                </a:ln>
                <a:noFill/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1</a:t>
            </a:r>
            <a:r>
              <a:rPr lang="ko-KR" altLang="en-US" sz="3500" dirty="0">
                <a:ln w="19050" cmpd="sng">
                  <a:solidFill>
                    <a:schemeClr val="accent1">
                      <a:lumMod val="75000"/>
                      <a:alpha val="88000"/>
                    </a:schemeClr>
                  </a:solidFill>
                </a:ln>
                <a:noFill/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0시즌 프리미어리그 데이터.</a:t>
            </a:r>
            <a:r>
              <a:rPr lang="en-US" altLang="ko-KR" sz="3500" dirty="0">
                <a:ln w="19050" cmpd="sng">
                  <a:solidFill>
                    <a:schemeClr val="accent1">
                      <a:lumMod val="75000"/>
                      <a:alpha val="88000"/>
                    </a:schemeClr>
                  </a:solidFill>
                </a:ln>
                <a:noFill/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csv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1034F-E621-4074-80B4-B245076A8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52" y="2404423"/>
            <a:ext cx="4396748" cy="429776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3C4036D-D880-2511-A87E-F24CF20F2648}"/>
              </a:ext>
            </a:extLst>
          </p:cNvPr>
          <p:cNvSpPr/>
          <p:nvPr/>
        </p:nvSpPr>
        <p:spPr>
          <a:xfrm>
            <a:off x="8651989" y="3223700"/>
            <a:ext cx="612843" cy="12372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1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714239" y="0"/>
            <a:ext cx="4763519" cy="81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코트라 희망체"/>
                <a:ea typeface="코트라 희망체"/>
                <a:cs typeface="코트라 희망체"/>
              </a:rPr>
              <a:t>데이터 요소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401" y="2931457"/>
            <a:ext cx="2864109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-Team : </a:t>
            </a:r>
            <a:r>
              <a:rPr lang="ko-KR" altLang="en-US" dirty="0" err="1">
                <a:latin typeface="완주누리체OTF Regular"/>
                <a:ea typeface="완주누리체OTF Regular"/>
              </a:rPr>
              <a:t>팀명</a:t>
            </a:r>
            <a:endParaRPr lang="ko-KR" altLang="en-US" dirty="0">
              <a:latin typeface="완주누리체OTF Regular"/>
              <a:ea typeface="완주누리체OTF Regular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-Rank :</a:t>
            </a:r>
            <a:r>
              <a:rPr lang="ko-KR" altLang="en-US" dirty="0">
                <a:latin typeface="완주누리체OTF Regular"/>
                <a:ea typeface="완주누리체OTF Regular"/>
              </a:rPr>
              <a:t> 순위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-Point : </a:t>
            </a:r>
            <a:r>
              <a:rPr lang="ko-KR" altLang="en-US" dirty="0">
                <a:latin typeface="완주누리체OTF Regular"/>
                <a:ea typeface="완주누리체OTF Regular"/>
              </a:rPr>
              <a:t>승점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-Score : </a:t>
            </a:r>
            <a:r>
              <a:rPr lang="ko-KR" altLang="en-US" dirty="0">
                <a:latin typeface="완주누리체OTF Regular"/>
                <a:ea typeface="완주누리체OTF Regular"/>
              </a:rPr>
              <a:t>득점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</a:t>
            </a:r>
            <a:r>
              <a:rPr lang="en-US" altLang="ko-KR" dirty="0" err="1">
                <a:latin typeface="완주누리체OTF Regular"/>
                <a:ea typeface="완주누리체OTF Regular"/>
              </a:rPr>
              <a:t>Lose_score</a:t>
            </a:r>
            <a:r>
              <a:rPr lang="en-US" altLang="ko-KR" dirty="0">
                <a:latin typeface="완주누리체OTF Regular"/>
                <a:ea typeface="완주누리체OTF Regular"/>
              </a:rPr>
              <a:t> : </a:t>
            </a:r>
            <a:r>
              <a:rPr lang="ko-KR" altLang="en-US" dirty="0">
                <a:latin typeface="완주누리체OTF Regular"/>
                <a:ea typeface="완주누리체OTF Regular"/>
              </a:rPr>
              <a:t>실점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-Balance(m) : </a:t>
            </a:r>
            <a:r>
              <a:rPr lang="ko-KR" altLang="en-US" dirty="0">
                <a:latin typeface="완주누리체OTF Regular"/>
                <a:ea typeface="완주누리체OTF Regular"/>
              </a:rPr>
              <a:t>지출액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</a:t>
            </a:r>
            <a:r>
              <a:rPr lang="en-US" altLang="ko-KR" dirty="0" err="1">
                <a:latin typeface="완주누리체OTF Regular"/>
                <a:ea typeface="완주누리체OTF Regular"/>
              </a:rPr>
              <a:t>AverageAge</a:t>
            </a:r>
            <a:r>
              <a:rPr lang="en-US" altLang="ko-KR" dirty="0">
                <a:latin typeface="완주누리체OTF Regular"/>
                <a:ea typeface="완주누리체OTF Regular"/>
              </a:rPr>
              <a:t> : </a:t>
            </a:r>
            <a:r>
              <a:rPr lang="ko-KR" altLang="en-US" dirty="0">
                <a:latin typeface="완주누리체OTF Regular"/>
                <a:ea typeface="완주누리체OTF Regular"/>
              </a:rPr>
              <a:t>평균 나이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dirty="0">
              <a:latin typeface="완주누리체OTF Regular"/>
              <a:ea typeface="완주누리체OTF Regular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401" y="817245"/>
            <a:ext cx="11507197" cy="155461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095998" y="2931457"/>
            <a:ext cx="5093570" cy="296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-season : </a:t>
            </a:r>
            <a:r>
              <a:rPr lang="ko-KR" altLang="en-US" dirty="0">
                <a:latin typeface="완주누리체OTF Regular"/>
                <a:ea typeface="완주누리체OTF Regular"/>
              </a:rPr>
              <a:t>해당 시즌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</a:t>
            </a:r>
            <a:r>
              <a:rPr lang="en-US" altLang="ko-KR" dirty="0" err="1">
                <a:latin typeface="완주누리체OTF Regular"/>
                <a:ea typeface="완주누리체OTF Regular"/>
              </a:rPr>
              <a:t>Goal_gain_lose_gap</a:t>
            </a:r>
            <a:r>
              <a:rPr lang="en-US" altLang="ko-KR" dirty="0">
                <a:latin typeface="완주누리체OTF Regular"/>
                <a:ea typeface="완주누리체OTF Regular"/>
              </a:rPr>
              <a:t> : </a:t>
            </a:r>
            <a:r>
              <a:rPr lang="ko-KR" altLang="en-US" dirty="0" err="1">
                <a:latin typeface="완주누리체OTF Regular"/>
                <a:ea typeface="완주누리체OTF Regular"/>
              </a:rPr>
              <a:t>득실차</a:t>
            </a:r>
            <a:endParaRPr lang="ko-KR" altLang="en-US" dirty="0">
              <a:latin typeface="완주누리체OTF Regular"/>
              <a:ea typeface="완주누리체OTF Regular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</a:t>
            </a:r>
            <a:r>
              <a:rPr lang="en-US" altLang="ko-KR" dirty="0" err="1">
                <a:latin typeface="완주누리체OTF Regular"/>
                <a:ea typeface="완주누리체OTF Regular"/>
              </a:rPr>
              <a:t>Total_shots</a:t>
            </a:r>
            <a:r>
              <a:rPr lang="en-US" altLang="ko-KR" dirty="0">
                <a:latin typeface="완주누리체OTF Regular"/>
                <a:ea typeface="완주누리체OTF Regular"/>
              </a:rPr>
              <a:t> : </a:t>
            </a:r>
            <a:r>
              <a:rPr lang="ko-KR" altLang="en-US" dirty="0">
                <a:latin typeface="완주누리체OTF Regular"/>
                <a:ea typeface="완주누리체OTF Regular"/>
              </a:rPr>
              <a:t>총 슈팅 수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</a:t>
            </a:r>
            <a:r>
              <a:rPr lang="en-US" altLang="ko-KR" dirty="0" err="1">
                <a:latin typeface="완주누리체OTF Regular"/>
                <a:ea typeface="완주누리체OTF Regular"/>
              </a:rPr>
              <a:t>Valid_shots</a:t>
            </a:r>
            <a:r>
              <a:rPr lang="en-US" altLang="ko-KR" dirty="0">
                <a:latin typeface="완주누리체OTF Regular"/>
                <a:ea typeface="완주누리체OTF Regular"/>
              </a:rPr>
              <a:t> : </a:t>
            </a:r>
            <a:r>
              <a:rPr lang="ko-KR" altLang="en-US" dirty="0">
                <a:latin typeface="완주누리체OTF Regular"/>
                <a:ea typeface="완주누리체OTF Regular"/>
              </a:rPr>
              <a:t>총 유효슈팅 수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</a:t>
            </a:r>
            <a:r>
              <a:rPr lang="en-US" altLang="ko-KR" dirty="0" err="1">
                <a:latin typeface="완주누리체OTF Regular"/>
                <a:ea typeface="완주누리체OTF Regular"/>
              </a:rPr>
              <a:t>Goal_ratio</a:t>
            </a:r>
            <a:r>
              <a:rPr lang="en-US" altLang="ko-KR" dirty="0">
                <a:latin typeface="완주누리체OTF Regular"/>
                <a:ea typeface="완주누리체OTF Regular"/>
              </a:rPr>
              <a:t>(%) : </a:t>
            </a:r>
            <a:r>
              <a:rPr lang="ko-KR" altLang="en-US" dirty="0">
                <a:latin typeface="완주누리체OTF Regular"/>
                <a:ea typeface="완주누리체OTF Regular"/>
              </a:rPr>
              <a:t>슈팅 수 대비 골 비율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</a:t>
            </a:r>
            <a:r>
              <a:rPr lang="en-US" altLang="ko-KR" dirty="0" err="1">
                <a:latin typeface="완주누리체OTF Regular"/>
                <a:ea typeface="완주누리체OTF Regular"/>
              </a:rPr>
              <a:t>Valid_shot_ratio</a:t>
            </a:r>
            <a:r>
              <a:rPr lang="en-US" altLang="ko-KR" dirty="0">
                <a:latin typeface="완주누리체OTF Regular"/>
                <a:ea typeface="완주누리체OTF Regular"/>
              </a:rPr>
              <a:t>(%) : </a:t>
            </a:r>
            <a:r>
              <a:rPr lang="ko-KR" altLang="en-US" dirty="0">
                <a:latin typeface="완주누리체OTF Regular"/>
                <a:ea typeface="완주누리체OTF Regular"/>
              </a:rPr>
              <a:t>슈팅 수 대비 유효슈팅 비율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완주누리체OTF Regular"/>
                <a:ea typeface="완주누리체OTF Regular"/>
              </a:rPr>
              <a:t>-</a:t>
            </a:r>
            <a:r>
              <a:rPr lang="en-US" altLang="ko-KR" dirty="0" err="1">
                <a:latin typeface="완주누리체OTF Regular"/>
                <a:ea typeface="완주누리체OTF Regular"/>
              </a:rPr>
              <a:t>Shot_accuracy</a:t>
            </a:r>
            <a:r>
              <a:rPr lang="en-US" altLang="ko-KR" dirty="0">
                <a:latin typeface="완주누리체OTF Regular"/>
                <a:ea typeface="완주누리체OTF Regular"/>
              </a:rPr>
              <a:t>(%) : </a:t>
            </a:r>
            <a:r>
              <a:rPr lang="ko-KR" altLang="en-US" dirty="0">
                <a:latin typeface="완주누리체OTF Regular"/>
                <a:ea typeface="완주누리체OTF Regular"/>
              </a:rPr>
              <a:t>유효슈팅 수 대비 골 비율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3925"/>
            <a:ext cx="10515600" cy="1325563"/>
          </a:xfrm>
        </p:spPr>
        <p:txBody>
          <a:bodyPr/>
          <a:lstStyle/>
          <a:p>
            <a:pPr algn="ctr">
              <a:defRPr lang="ko-KR" altLang="en-US"/>
            </a:pPr>
            <a:r>
              <a:rPr lang="ko-KR" altLang="en-US" dirty="0">
                <a:latin typeface="코트라 희망체"/>
                <a:ea typeface="코트라 희망체"/>
                <a:cs typeface="코트라 희망체"/>
              </a:rPr>
              <a:t>데이터 정규화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21862" y="1096746"/>
            <a:ext cx="2617365" cy="35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>
                <a:latin typeface="완주누리체OTF Regular"/>
                <a:ea typeface="완주누리체OTF Regular"/>
              </a:rPr>
              <a:t>정규화 전 그래프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5165" y="1692811"/>
            <a:ext cx="5220836" cy="480006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41703" y="4062811"/>
            <a:ext cx="2617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>
                <a:latin typeface="완주누리체OTF Regular"/>
                <a:ea typeface="완주누리체OTF Regular"/>
              </a:rPr>
              <a:t>정규화 후 그래프</a:t>
            </a:r>
          </a:p>
        </p:txBody>
      </p:sp>
      <p:pic>
        <p:nvPicPr>
          <p:cNvPr id="20" name="그림 19" descr="도표, 그래프, 라인, 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41469" y="4432143"/>
            <a:ext cx="4417835" cy="2398505"/>
          </a:xfrm>
          <a:prstGeom prst="rect">
            <a:avLst/>
          </a:prstGeom>
        </p:spPr>
      </p:pic>
      <p:pic>
        <p:nvPicPr>
          <p:cNvPr id="3" name="그림 2" descr="텍스트, 그래프, 도표, 스크린샷이(가) 표시된 사진&#10;&#10;자동 생성된 설명">
            <a:extLst>
              <a:ext uri="{FF2B5EF4-FFF2-40B4-BE49-F238E27FC236}">
                <a16:creationId xmlns:a16="http://schemas.microsoft.com/office/drawing/2014/main" id="{A86BE639-8E49-5BE7-20F3-4F819E48A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69" y="1499478"/>
            <a:ext cx="4417835" cy="242024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84229" y="-169817"/>
            <a:ext cx="7108067" cy="71976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5133702"/>
            <a:ext cx="12192001" cy="1724297"/>
          </a:xfrm>
          <a:prstGeom prst="rect">
            <a:avLst/>
          </a:prstGeom>
          <a:solidFill>
            <a:srgbClr val="98C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8786948" y="4278085"/>
            <a:ext cx="1371599" cy="1371599"/>
            <a:chOff x="4506982" y="-1602081"/>
            <a:chExt cx="4828606" cy="4828606"/>
          </a:xfrm>
        </p:grpSpPr>
        <p:sp>
          <p:nvSpPr>
            <p:cNvPr id="7" name="타원 6"/>
            <p:cNvSpPr/>
            <p:nvPr/>
          </p:nvSpPr>
          <p:spPr>
            <a:xfrm>
              <a:off x="4506982" y="-1602081"/>
              <a:ext cx="4828606" cy="48286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506982" y="-1602081"/>
              <a:ext cx="4828606" cy="482860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54365" y="1531248"/>
            <a:ext cx="4470184" cy="109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6600" b="1">
                <a:solidFill>
                  <a:schemeClr val="tx1">
                    <a:lumMod val="85000"/>
                    <a:lumOff val="15000"/>
                  </a:schemeClr>
                </a:solidFill>
                <a:latin typeface="코트라 희망체"/>
                <a:ea typeface="코트라 희망체"/>
                <a:cs typeface="코트라 희망체"/>
              </a:rPr>
              <a:t>2. 데이터 분석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65" y="2709571"/>
            <a:ext cx="3703829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가설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모의 시즌 뽑아보기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완주누리체OTF Regular"/>
                <a:ea typeface="완주누리체OTF Regular"/>
              </a:rPr>
              <a:t>상관관계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660A5-14E9-699E-BEA9-34621525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코트라 희망체" panose="020B0600000101010101" pitchFamily="34" charset="-127"/>
                <a:ea typeface="코트라 희망체" panose="020B0600000101010101" pitchFamily="34" charset="-127"/>
                <a:cs typeface="코트라 희망체" panose="020B0600000101010101" pitchFamily="34" charset="-127"/>
              </a:rPr>
              <a:t>가설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AB45D-3A55-D79D-1F33-3BE7200B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 </a:t>
            </a:r>
            <a:r>
              <a:rPr lang="ko-KR" altLang="en-US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득점이 많을 수록 순위가 높을 것이다</a:t>
            </a:r>
            <a:r>
              <a:rPr lang="en-US" altLang="ko-KR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 </a:t>
            </a:r>
            <a:r>
              <a:rPr lang="ko-KR" altLang="en-US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실점이 적을 수록 순위가 높을 것이다</a:t>
            </a:r>
            <a:r>
              <a:rPr lang="en-US" altLang="ko-KR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 </a:t>
            </a:r>
            <a:r>
              <a:rPr lang="ko-KR" altLang="en-US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총 지출액이 높을 수록 순위가 높을 것이다</a:t>
            </a:r>
            <a:r>
              <a:rPr lang="en-US" altLang="ko-KR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- </a:t>
            </a:r>
            <a:r>
              <a:rPr lang="ko-KR" altLang="en-US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평균 나이는 순위와 크게 상관이 없을 것이다</a:t>
            </a:r>
            <a:r>
              <a:rPr lang="en-US" altLang="ko-KR" sz="3500" dirty="0">
                <a:latin typeface="완주누리체OTF Regular" panose="02020503020101020101" pitchFamily="18" charset="-127"/>
                <a:ea typeface="완주누리체OTF Regular" panose="02020503020101020101" pitchFamily="18" charset="-127"/>
              </a:rPr>
              <a:t>.</a:t>
            </a:r>
            <a:endParaRPr lang="ko-KR" altLang="en-US" sz="3500" dirty="0">
              <a:latin typeface="완주누리체OTF Regular" panose="02020503020101020101" pitchFamily="18" charset="-127"/>
              <a:ea typeface="완주누리체OTF Regular" panose="020205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54A522-D236-9511-247B-785457200348}"/>
              </a:ext>
            </a:extLst>
          </p:cNvPr>
          <p:cNvGrpSpPr/>
          <p:nvPr/>
        </p:nvGrpSpPr>
        <p:grpSpPr>
          <a:xfrm>
            <a:off x="10162743" y="5121276"/>
            <a:ext cx="1371599" cy="1371599"/>
            <a:chOff x="4506982" y="-1602081"/>
            <a:chExt cx="4828606" cy="482860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568218A-6C5B-AA8E-1012-697796BBAF1A}"/>
                </a:ext>
              </a:extLst>
            </p:cNvPr>
            <p:cNvSpPr/>
            <p:nvPr/>
          </p:nvSpPr>
          <p:spPr>
            <a:xfrm>
              <a:off x="4506982" y="-1602081"/>
              <a:ext cx="4828606" cy="48286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F07389-2B52-9D2B-A0B8-A945CE368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982" y="-1602081"/>
              <a:ext cx="4828606" cy="4828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03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640</Words>
  <Application>Microsoft Office PowerPoint</Application>
  <PresentationFormat>와이드스크린</PresentationFormat>
  <Paragraphs>125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코트라 희망체</vt:lpstr>
      <vt:lpstr>Hey August</vt:lpstr>
      <vt:lpstr>Arial</vt:lpstr>
      <vt:lpstr>자이언츠 Bold</vt:lpstr>
      <vt:lpstr>맑은 고딕</vt:lpstr>
      <vt:lpstr>완주누리체OTF Regular</vt:lpstr>
      <vt:lpstr>더잠실 OTF 4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정규화</vt:lpstr>
      <vt:lpstr>PowerPoint 프레젠테이션</vt:lpstr>
      <vt:lpstr>가설</vt:lpstr>
      <vt:lpstr>모의 데이터로 보는 대략적인 상관관계</vt:lpstr>
      <vt:lpstr>모의 데이터로 보는 대략적인 상관관계</vt:lpstr>
      <vt:lpstr>득점과 순위의 상관 관계</vt:lpstr>
      <vt:lpstr>PowerPoint 프레젠테이션</vt:lpstr>
      <vt:lpstr>PowerPoint 프레젠테이션</vt:lpstr>
      <vt:lpstr>Insight</vt:lpstr>
      <vt:lpstr>PowerPoint 프레젠테이션</vt:lpstr>
      <vt:lpstr>PowerPoint 프레젠테이션</vt:lpstr>
      <vt:lpstr>레스터 시티 설명</vt:lpstr>
      <vt:lpstr>2015-2016 시즌 총 슈팅개수</vt:lpstr>
      <vt:lpstr>2015-2016 시즌 득점</vt:lpstr>
      <vt:lpstr>Insight</vt:lpstr>
      <vt:lpstr>PowerPoint 프레젠테이션</vt:lpstr>
      <vt:lpstr>10시즌 간 사우스햄튼 득점과 순위</vt:lpstr>
      <vt:lpstr>10시즌 간 사우스햄튼 슈팅 수와 순위</vt:lpstr>
      <vt:lpstr>10시즌 간 사우스햄튼 지출액과 순위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보현</dc:creator>
  <cp:lastModifiedBy>심상범</cp:lastModifiedBy>
  <cp:revision>82</cp:revision>
  <dcterms:created xsi:type="dcterms:W3CDTF">2021-06-14T02:45:25Z</dcterms:created>
  <dcterms:modified xsi:type="dcterms:W3CDTF">2024-01-21T09:54:43Z</dcterms:modified>
</cp:coreProperties>
</file>